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ricolage Grotesque 36 Ultra-Bold" panose="020B0604020202020204" charset="0"/>
      <p:bold r:id="rId20"/>
    </p:embeddedFont>
    <p:embeddedFont>
      <p:font typeface="Bricolage Grotesque 36" panose="020B0604020202020204" charset="0"/>
      <p:regular r:id="rId21"/>
      <p:bold r:id="rId22"/>
    </p:embeddedFont>
    <p:embeddedFont>
      <p:font typeface="Bricolage Grotesque 36 Bold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sv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5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18" Type="http://schemas.openxmlformats.org/officeDocument/2006/relationships/image" Target="../media/image14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11.png"/><Relationship Id="rId17" Type="http://schemas.openxmlformats.org/officeDocument/2006/relationships/image" Target="../media/image25.sv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1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54657" y="4465275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2" y="0"/>
                </a:lnTo>
                <a:lnTo>
                  <a:pt x="40773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8814" y="4085019"/>
            <a:ext cx="4374025" cy="3045415"/>
          </a:xfrm>
          <a:custGeom>
            <a:avLst/>
            <a:gdLst/>
            <a:ahLst/>
            <a:cxnLst/>
            <a:rect l="l" t="t" r="r" b="b"/>
            <a:pathLst>
              <a:path w="4374025" h="3045415">
                <a:moveTo>
                  <a:pt x="0" y="0"/>
                </a:moveTo>
                <a:lnTo>
                  <a:pt x="4374025" y="0"/>
                </a:lnTo>
                <a:lnTo>
                  <a:pt x="4374025" y="3045415"/>
                </a:lnTo>
                <a:lnTo>
                  <a:pt x="0" y="30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78780" y="326728"/>
            <a:ext cx="3753270" cy="3084505"/>
          </a:xfrm>
          <a:custGeom>
            <a:avLst/>
            <a:gdLst/>
            <a:ahLst/>
            <a:cxnLst/>
            <a:rect l="l" t="t" r="r" b="b"/>
            <a:pathLst>
              <a:path w="3753270" h="3084505">
                <a:moveTo>
                  <a:pt x="0" y="0"/>
                </a:moveTo>
                <a:lnTo>
                  <a:pt x="3753269" y="0"/>
                </a:lnTo>
                <a:lnTo>
                  <a:pt x="3753269" y="3084505"/>
                </a:lnTo>
                <a:lnTo>
                  <a:pt x="0" y="30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2132" y="853266"/>
            <a:ext cx="2548666" cy="2557968"/>
          </a:xfrm>
          <a:custGeom>
            <a:avLst/>
            <a:gdLst/>
            <a:ahLst/>
            <a:cxnLst/>
            <a:rect l="l" t="t" r="r" b="b"/>
            <a:pathLst>
              <a:path w="2548666" h="2557968">
                <a:moveTo>
                  <a:pt x="0" y="0"/>
                </a:moveTo>
                <a:lnTo>
                  <a:pt x="2548666" y="0"/>
                </a:lnTo>
                <a:lnTo>
                  <a:pt x="2548666" y="2557967"/>
                </a:lnTo>
                <a:lnTo>
                  <a:pt x="0" y="2557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45616" y="7130434"/>
            <a:ext cx="2446020" cy="2446020"/>
          </a:xfrm>
          <a:custGeom>
            <a:avLst/>
            <a:gdLst/>
            <a:ahLst/>
            <a:cxnLst/>
            <a:rect l="l" t="t" r="r" b="b"/>
            <a:pathLst>
              <a:path w="2446020" h="2446020">
                <a:moveTo>
                  <a:pt x="0" y="0"/>
                </a:moveTo>
                <a:lnTo>
                  <a:pt x="2446020" y="0"/>
                </a:lnTo>
                <a:lnTo>
                  <a:pt x="2446020" y="2446020"/>
                </a:lnTo>
                <a:lnTo>
                  <a:pt x="0" y="2446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32839" y="630238"/>
            <a:ext cx="902232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 b="1">
                <a:solidFill>
                  <a:srgbClr val="000001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BÁO CÁO BÀI TẬP LỚN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77461" y="1677647"/>
            <a:ext cx="6533079" cy="78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Thiết kế hệ thống nhúng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9620" y="4560570"/>
            <a:ext cx="4908761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b="1">
                <a:solidFill>
                  <a:srgbClr val="000001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GVHD:  Bùi Quốc Bảo</a:t>
            </a:r>
            <a:r>
              <a:rPr lang="en-US" sz="360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4918" y="7411040"/>
            <a:ext cx="6878163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 smtClean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NGUYỄN </a:t>
            </a:r>
            <a:r>
              <a:rPr lang="en-US" sz="2400" dirty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QUANG HUY     2211205</a:t>
            </a:r>
          </a:p>
          <a:p>
            <a:pPr algn="ctr">
              <a:lnSpc>
                <a:spcPts val="3120"/>
              </a:lnSpc>
            </a:pPr>
            <a:endParaRPr lang="en-US" sz="2400" dirty="0">
              <a:solidFill>
                <a:srgbClr val="000001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NGUYỄN THẾ HOÀNG     2211102</a:t>
            </a:r>
          </a:p>
          <a:p>
            <a:pPr algn="ctr">
              <a:lnSpc>
                <a:spcPts val="3120"/>
              </a:lnSpc>
            </a:pPr>
            <a:endParaRPr lang="en-US" sz="2400" dirty="0">
              <a:solidFill>
                <a:srgbClr val="000001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ctr">
              <a:lnSpc>
                <a:spcPts val="3120"/>
              </a:lnSpc>
            </a:pPr>
            <a:r>
              <a:rPr lang="en-US" sz="2400" dirty="0" smtClean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ĐÀM </a:t>
            </a:r>
            <a:r>
              <a:rPr lang="en-US" sz="2400" dirty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GIA KHÁNH       </a:t>
            </a:r>
            <a:r>
              <a:rPr lang="en-US" sz="2400" dirty="0" smtClean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</a:t>
            </a:r>
            <a:r>
              <a:rPr lang="en-US" sz="2400" dirty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2211498</a:t>
            </a:r>
          </a:p>
          <a:p>
            <a:pPr algn="ctr">
              <a:lnSpc>
                <a:spcPts val="3120"/>
              </a:lnSpc>
            </a:pPr>
            <a:endParaRPr lang="en-US" sz="2400" dirty="0">
              <a:solidFill>
                <a:srgbClr val="000001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       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8663" y="5579151"/>
            <a:ext cx="6522978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Lớp L01   Nhóm 11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1884" y="6484575"/>
            <a:ext cx="3384233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1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THÀNH VIÊN NHÓM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1387" y="3297850"/>
            <a:ext cx="9425226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0"/>
              </a:lnSpc>
              <a:spcBef>
                <a:spcPct val="0"/>
              </a:spcBef>
            </a:pPr>
            <a:r>
              <a:rPr lang="en-US" sz="520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HỆ THỐNG KIỂM SOÁT NHIỆT ĐỘ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58" y="229386"/>
            <a:ext cx="5393526" cy="3408130"/>
          </a:xfrm>
          <a:custGeom>
            <a:avLst/>
            <a:gdLst/>
            <a:ahLst/>
            <a:cxnLst/>
            <a:rect l="l" t="t" r="r" b="b"/>
            <a:pathLst>
              <a:path w="5393526" h="3408130">
                <a:moveTo>
                  <a:pt x="0" y="0"/>
                </a:moveTo>
                <a:lnTo>
                  <a:pt x="5393526" y="0"/>
                </a:lnTo>
                <a:lnTo>
                  <a:pt x="5393526" y="3408130"/>
                </a:lnTo>
                <a:lnTo>
                  <a:pt x="0" y="340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0472" y="6452577"/>
            <a:ext cx="2805723" cy="2805723"/>
          </a:xfrm>
          <a:custGeom>
            <a:avLst/>
            <a:gdLst/>
            <a:ahLst/>
            <a:cxnLst/>
            <a:rect l="l" t="t" r="r" b="b"/>
            <a:pathLst>
              <a:path w="2805723" h="2805723">
                <a:moveTo>
                  <a:pt x="0" y="0"/>
                </a:moveTo>
                <a:lnTo>
                  <a:pt x="2805723" y="0"/>
                </a:lnTo>
                <a:lnTo>
                  <a:pt x="2805723" y="2805723"/>
                </a:lnTo>
                <a:lnTo>
                  <a:pt x="0" y="280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48551" y="419020"/>
            <a:ext cx="3028862" cy="3028862"/>
          </a:xfrm>
          <a:custGeom>
            <a:avLst/>
            <a:gdLst/>
            <a:ahLst/>
            <a:cxnLst/>
            <a:rect l="l" t="t" r="r" b="b"/>
            <a:pathLst>
              <a:path w="3028862" h="3028862">
                <a:moveTo>
                  <a:pt x="0" y="0"/>
                </a:moveTo>
                <a:lnTo>
                  <a:pt x="3028862" y="0"/>
                </a:lnTo>
                <a:lnTo>
                  <a:pt x="3028862" y="3028862"/>
                </a:lnTo>
                <a:lnTo>
                  <a:pt x="0" y="302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13775" y="438614"/>
            <a:ext cx="3409856" cy="3409856"/>
          </a:xfrm>
          <a:custGeom>
            <a:avLst/>
            <a:gdLst/>
            <a:ahLst/>
            <a:cxnLst/>
            <a:rect l="l" t="t" r="r" b="b"/>
            <a:pathLst>
              <a:path w="3409856" h="3409856">
                <a:moveTo>
                  <a:pt x="0" y="0"/>
                </a:moveTo>
                <a:lnTo>
                  <a:pt x="3409857" y="0"/>
                </a:lnTo>
                <a:lnTo>
                  <a:pt x="3409857" y="3409856"/>
                </a:lnTo>
                <a:lnTo>
                  <a:pt x="0" y="340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02056" y="5143500"/>
            <a:ext cx="3721575" cy="3721575"/>
          </a:xfrm>
          <a:custGeom>
            <a:avLst/>
            <a:gdLst/>
            <a:ahLst/>
            <a:cxnLst/>
            <a:rect l="l" t="t" r="r" b="b"/>
            <a:pathLst>
              <a:path w="3721575" h="3721575">
                <a:moveTo>
                  <a:pt x="0" y="0"/>
                </a:moveTo>
                <a:lnTo>
                  <a:pt x="3721576" y="0"/>
                </a:lnTo>
                <a:lnTo>
                  <a:pt x="3721576" y="3721575"/>
                </a:lnTo>
                <a:lnTo>
                  <a:pt x="0" y="372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13377" y="4220970"/>
            <a:ext cx="5409830" cy="5409830"/>
          </a:xfrm>
          <a:custGeom>
            <a:avLst/>
            <a:gdLst/>
            <a:ahLst/>
            <a:cxnLst/>
            <a:rect l="l" t="t" r="r" b="b"/>
            <a:pathLst>
              <a:path w="5409830" h="5409830">
                <a:moveTo>
                  <a:pt x="0" y="0"/>
                </a:moveTo>
                <a:lnTo>
                  <a:pt x="5409830" y="0"/>
                </a:lnTo>
                <a:lnTo>
                  <a:pt x="5409830" y="5409830"/>
                </a:lnTo>
                <a:lnTo>
                  <a:pt x="0" y="5409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01983" y="657225"/>
            <a:ext cx="175033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LCD 1602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547" y="5318687"/>
            <a:ext cx="308764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USB TTL FT232RL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6792" y="657225"/>
            <a:ext cx="101396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LAMP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48813" y="5266617"/>
            <a:ext cx="70648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FAN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52321" y="5371392"/>
            <a:ext cx="264123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ATmega 328P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4584" y="0"/>
            <a:ext cx="14643416" cy="10287000"/>
          </a:xfrm>
          <a:custGeom>
            <a:avLst/>
            <a:gdLst/>
            <a:ahLst/>
            <a:cxnLst/>
            <a:rect l="l" t="t" r="r" b="b"/>
            <a:pathLst>
              <a:path w="14643416" h="10287000">
                <a:moveTo>
                  <a:pt x="0" y="0"/>
                </a:moveTo>
                <a:lnTo>
                  <a:pt x="14643416" y="0"/>
                </a:lnTo>
                <a:lnTo>
                  <a:pt x="146434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92" y="608838"/>
            <a:ext cx="362919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</a:pPr>
            <a:r>
              <a:rPr lang="en-US" sz="5000" b="1">
                <a:solidFill>
                  <a:srgbClr val="000001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VII. Simulation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5485" y="5415697"/>
            <a:ext cx="209355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Proteus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323"/>
          <a:stretch>
            <a:fillRect/>
          </a:stretch>
        </p:blipFill>
        <p:spPr>
          <a:xfrm>
            <a:off x="1863872" y="0"/>
            <a:ext cx="14560255" cy="10287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2379" y="1572584"/>
            <a:ext cx="4899705" cy="7961945"/>
          </a:xfrm>
          <a:custGeom>
            <a:avLst/>
            <a:gdLst/>
            <a:ahLst/>
            <a:cxnLst/>
            <a:rect l="l" t="t" r="r" b="b"/>
            <a:pathLst>
              <a:path w="4899705" h="7961945">
                <a:moveTo>
                  <a:pt x="0" y="0"/>
                </a:moveTo>
                <a:lnTo>
                  <a:pt x="4899705" y="0"/>
                </a:lnTo>
                <a:lnTo>
                  <a:pt x="4899705" y="7961945"/>
                </a:lnTo>
                <a:lnTo>
                  <a:pt x="0" y="7961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426" r="-2507" b="-89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9059" y="1635125"/>
            <a:ext cx="5924553" cy="7899403"/>
          </a:xfrm>
          <a:custGeom>
            <a:avLst/>
            <a:gdLst/>
            <a:ahLst/>
            <a:cxnLst/>
            <a:rect l="l" t="t" r="r" b="b"/>
            <a:pathLst>
              <a:path w="5924553" h="7899403">
                <a:moveTo>
                  <a:pt x="0" y="0"/>
                </a:moveTo>
                <a:lnTo>
                  <a:pt x="5924552" y="0"/>
                </a:lnTo>
                <a:lnTo>
                  <a:pt x="5924552" y="7899404"/>
                </a:lnTo>
                <a:lnTo>
                  <a:pt x="0" y="789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78958" y="502608"/>
            <a:ext cx="953008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b="1">
                <a:solidFill>
                  <a:srgbClr val="000001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VIII. PROTOTYPE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51763" y="4063756"/>
            <a:ext cx="4867715" cy="5727581"/>
          </a:xfrm>
          <a:custGeom>
            <a:avLst/>
            <a:gdLst/>
            <a:ahLst/>
            <a:cxnLst/>
            <a:rect l="l" t="t" r="r" b="b"/>
            <a:pathLst>
              <a:path w="4867715" h="5727581">
                <a:moveTo>
                  <a:pt x="0" y="0"/>
                </a:moveTo>
                <a:lnTo>
                  <a:pt x="4867715" y="0"/>
                </a:lnTo>
                <a:lnTo>
                  <a:pt x="4867715" y="5727581"/>
                </a:lnTo>
                <a:lnTo>
                  <a:pt x="0" y="572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50804" y="1620810"/>
            <a:ext cx="44696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>
                <a:solidFill>
                  <a:srgbClr val="000001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IX. SCHEMATIC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11596317" cy="91702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039" y="2344499"/>
            <a:ext cx="8162735" cy="6642426"/>
          </a:xfrm>
          <a:custGeom>
            <a:avLst/>
            <a:gdLst/>
            <a:ahLst/>
            <a:cxnLst/>
            <a:rect l="l" t="t" r="r" b="b"/>
            <a:pathLst>
              <a:path w="8162735" h="6642426">
                <a:moveTo>
                  <a:pt x="0" y="0"/>
                </a:moveTo>
                <a:lnTo>
                  <a:pt x="8162736" y="0"/>
                </a:lnTo>
                <a:lnTo>
                  <a:pt x="8162736" y="6642425"/>
                </a:lnTo>
                <a:lnTo>
                  <a:pt x="0" y="664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0984" y="2344499"/>
            <a:ext cx="8014993" cy="6642426"/>
          </a:xfrm>
          <a:custGeom>
            <a:avLst/>
            <a:gdLst/>
            <a:ahLst/>
            <a:cxnLst/>
            <a:rect l="l" t="t" r="r" b="b"/>
            <a:pathLst>
              <a:path w="8014993" h="6642426">
                <a:moveTo>
                  <a:pt x="0" y="0"/>
                </a:moveTo>
                <a:lnTo>
                  <a:pt x="8014994" y="0"/>
                </a:lnTo>
                <a:lnTo>
                  <a:pt x="8014994" y="6642425"/>
                </a:lnTo>
                <a:lnTo>
                  <a:pt x="0" y="664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6300" y="565150"/>
            <a:ext cx="163830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b="1">
                <a:solidFill>
                  <a:srgbClr val="000001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X. PCB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536445" y="1226424"/>
            <a:ext cx="6199373" cy="8265830"/>
          </a:xfrm>
          <a:custGeom>
            <a:avLst/>
            <a:gdLst/>
            <a:ahLst/>
            <a:cxnLst/>
            <a:rect l="l" t="t" r="r" b="b"/>
            <a:pathLst>
              <a:path w="6199373" h="8265830">
                <a:moveTo>
                  <a:pt x="0" y="0"/>
                </a:moveTo>
                <a:lnTo>
                  <a:pt x="6199373" y="0"/>
                </a:lnTo>
                <a:lnTo>
                  <a:pt x="6199373" y="8265830"/>
                </a:lnTo>
                <a:lnTo>
                  <a:pt x="0" y="826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739917" y="1226424"/>
            <a:ext cx="6199373" cy="8265830"/>
          </a:xfrm>
          <a:custGeom>
            <a:avLst/>
            <a:gdLst/>
            <a:ahLst/>
            <a:cxnLst/>
            <a:rect l="l" t="t" r="r" b="b"/>
            <a:pathLst>
              <a:path w="6199373" h="8265830">
                <a:moveTo>
                  <a:pt x="0" y="0"/>
                </a:moveTo>
                <a:lnTo>
                  <a:pt x="6199373" y="0"/>
                </a:lnTo>
                <a:lnTo>
                  <a:pt x="6199373" y="8265830"/>
                </a:lnTo>
                <a:lnTo>
                  <a:pt x="0" y="826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4412940" y="142875"/>
            <a:ext cx="163830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b="1">
                <a:solidFill>
                  <a:srgbClr val="000001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XI. PRODUCT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727" r="8474" b="16727"/>
          <a:stretch>
            <a:fillRect/>
          </a:stretch>
        </p:blipFill>
        <p:spPr>
          <a:xfrm>
            <a:off x="5345443" y="229765"/>
            <a:ext cx="7597114" cy="982747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311607" y="10287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9738" y="6963941"/>
            <a:ext cx="2902142" cy="2902142"/>
          </a:xfrm>
          <a:custGeom>
            <a:avLst/>
            <a:gdLst/>
            <a:ahLst/>
            <a:cxnLst/>
            <a:rect l="l" t="t" r="r" b="b"/>
            <a:pathLst>
              <a:path w="2902142" h="2902142">
                <a:moveTo>
                  <a:pt x="0" y="0"/>
                </a:moveTo>
                <a:lnTo>
                  <a:pt x="2902142" y="0"/>
                </a:lnTo>
                <a:lnTo>
                  <a:pt x="2902142" y="2902142"/>
                </a:lnTo>
                <a:lnTo>
                  <a:pt x="0" y="2902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219" y="5412926"/>
            <a:ext cx="4554555" cy="4554555"/>
          </a:xfrm>
          <a:custGeom>
            <a:avLst/>
            <a:gdLst/>
            <a:ahLst/>
            <a:cxnLst/>
            <a:rect l="l" t="t" r="r" b="b"/>
            <a:pathLst>
              <a:path w="4554555" h="4554555">
                <a:moveTo>
                  <a:pt x="0" y="0"/>
                </a:moveTo>
                <a:lnTo>
                  <a:pt x="4554555" y="0"/>
                </a:lnTo>
                <a:lnTo>
                  <a:pt x="4554555" y="4554555"/>
                </a:lnTo>
                <a:lnTo>
                  <a:pt x="0" y="455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410639" y="0"/>
            <a:ext cx="8877361" cy="8877361"/>
          </a:xfrm>
          <a:custGeom>
            <a:avLst/>
            <a:gdLst/>
            <a:ahLst/>
            <a:cxnLst/>
            <a:rect l="l" t="t" r="r" b="b"/>
            <a:pathLst>
              <a:path w="8877361" h="8877361">
                <a:moveTo>
                  <a:pt x="0" y="0"/>
                </a:moveTo>
                <a:lnTo>
                  <a:pt x="8877361" y="0"/>
                </a:lnTo>
                <a:lnTo>
                  <a:pt x="8877361" y="8877361"/>
                </a:lnTo>
                <a:lnTo>
                  <a:pt x="0" y="887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34410" y="6661503"/>
            <a:ext cx="1619179" cy="2596797"/>
          </a:xfrm>
          <a:custGeom>
            <a:avLst/>
            <a:gdLst/>
            <a:ahLst/>
            <a:cxnLst/>
            <a:rect l="l" t="t" r="r" b="b"/>
            <a:pathLst>
              <a:path w="1619179" h="2596797">
                <a:moveTo>
                  <a:pt x="0" y="0"/>
                </a:moveTo>
                <a:lnTo>
                  <a:pt x="1619180" y="0"/>
                </a:lnTo>
                <a:lnTo>
                  <a:pt x="1619180" y="2596797"/>
                </a:lnTo>
                <a:lnTo>
                  <a:pt x="0" y="2596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20130" y="3595690"/>
            <a:ext cx="946525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Cảm ơn thầy và các bạn đã lắng nghe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69000" cy="10287000"/>
            <a:chOff x="0" y="0"/>
            <a:chExt cx="4916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6938" cy="2709333"/>
            </a:xfrm>
            <a:custGeom>
              <a:avLst/>
              <a:gdLst/>
              <a:ahLst/>
              <a:cxnLst/>
              <a:rect l="l" t="t" r="r" b="b"/>
              <a:pathLst>
                <a:path w="4916938" h="2709333">
                  <a:moveTo>
                    <a:pt x="0" y="0"/>
                  </a:moveTo>
                  <a:lnTo>
                    <a:pt x="4916938" y="0"/>
                  </a:lnTo>
                  <a:lnTo>
                    <a:pt x="4916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735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1693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5143500"/>
            <a:chOff x="0" y="0"/>
            <a:chExt cx="24384000" cy="6858000"/>
          </a:xfrm>
        </p:grpSpPr>
        <p:sp>
          <p:nvSpPr>
            <p:cNvPr id="6" name="Freeform 6"/>
            <p:cNvSpPr/>
            <p:nvPr/>
          </p:nvSpPr>
          <p:spPr>
            <a:xfrm rot="5400000">
              <a:off x="2667000" y="-2667000"/>
              <a:ext cx="6858000" cy="12192000"/>
            </a:xfrm>
            <a:custGeom>
              <a:avLst/>
              <a:gdLst/>
              <a:ahLst/>
              <a:cxnLst/>
              <a:rect l="l" t="t" r="r" b="b"/>
              <a:pathLst>
                <a:path w="6858000" h="12192000">
                  <a:moveTo>
                    <a:pt x="0" y="0"/>
                  </a:moveTo>
                  <a:lnTo>
                    <a:pt x="6858000" y="0"/>
                  </a:lnTo>
                  <a:lnTo>
                    <a:pt x="6858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657" t="-71764" r="-77166" b="-2922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 rot="5400000">
              <a:off x="14859000" y="-2667000"/>
              <a:ext cx="6858000" cy="12192000"/>
            </a:xfrm>
            <a:custGeom>
              <a:avLst/>
              <a:gdLst/>
              <a:ahLst/>
              <a:cxnLst/>
              <a:rect l="l" t="t" r="r" b="b"/>
              <a:pathLst>
                <a:path w="6858000" h="12192000">
                  <a:moveTo>
                    <a:pt x="0" y="0"/>
                  </a:moveTo>
                  <a:lnTo>
                    <a:pt x="6858000" y="0"/>
                  </a:lnTo>
                  <a:lnTo>
                    <a:pt x="6858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657" t="-72157" r="-77166" b="-2883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5253461" y="-345678"/>
            <a:ext cx="2640078" cy="1195235"/>
          </a:xfrm>
          <a:custGeom>
            <a:avLst/>
            <a:gdLst/>
            <a:ahLst/>
            <a:cxnLst/>
            <a:rect l="l" t="t" r="r" b="b"/>
            <a:pathLst>
              <a:path w="2640078" h="1195235">
                <a:moveTo>
                  <a:pt x="0" y="0"/>
                </a:moveTo>
                <a:lnTo>
                  <a:pt x="2640078" y="0"/>
                </a:lnTo>
                <a:lnTo>
                  <a:pt x="2640078" y="1195235"/>
                </a:lnTo>
                <a:lnTo>
                  <a:pt x="0" y="1195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79930" y="-640464"/>
            <a:ext cx="2728139" cy="2794183"/>
          </a:xfrm>
          <a:custGeom>
            <a:avLst/>
            <a:gdLst/>
            <a:ahLst/>
            <a:cxnLst/>
            <a:rect l="l" t="t" r="r" b="b"/>
            <a:pathLst>
              <a:path w="2728139" h="2794183">
                <a:moveTo>
                  <a:pt x="0" y="0"/>
                </a:moveTo>
                <a:lnTo>
                  <a:pt x="2728140" y="0"/>
                </a:lnTo>
                <a:lnTo>
                  <a:pt x="2728140" y="2794183"/>
                </a:lnTo>
                <a:lnTo>
                  <a:pt x="0" y="279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51981" y="236113"/>
            <a:ext cx="1506193" cy="1917606"/>
          </a:xfrm>
          <a:custGeom>
            <a:avLst/>
            <a:gdLst/>
            <a:ahLst/>
            <a:cxnLst/>
            <a:rect l="l" t="t" r="r" b="b"/>
            <a:pathLst>
              <a:path w="1506193" h="1917606">
                <a:moveTo>
                  <a:pt x="0" y="0"/>
                </a:moveTo>
                <a:lnTo>
                  <a:pt x="1506193" y="0"/>
                </a:lnTo>
                <a:lnTo>
                  <a:pt x="1506193" y="1917606"/>
                </a:lnTo>
                <a:lnTo>
                  <a:pt x="0" y="191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90221" y="3446781"/>
            <a:ext cx="6538159" cy="1149161"/>
          </a:xfrm>
          <a:custGeom>
            <a:avLst/>
            <a:gdLst/>
            <a:ahLst/>
            <a:cxnLst/>
            <a:rect l="l" t="t" r="r" b="b"/>
            <a:pathLst>
              <a:path w="6538159" h="1149161">
                <a:moveTo>
                  <a:pt x="0" y="0"/>
                </a:moveTo>
                <a:lnTo>
                  <a:pt x="6538158" y="0"/>
                </a:lnTo>
                <a:lnTo>
                  <a:pt x="6538158" y="1149161"/>
                </a:lnTo>
                <a:lnTo>
                  <a:pt x="0" y="1149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b="-194819"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6019399" y="383869"/>
            <a:ext cx="1287315" cy="3630888"/>
          </a:xfrm>
          <a:custGeom>
            <a:avLst/>
            <a:gdLst/>
            <a:ahLst/>
            <a:cxnLst/>
            <a:rect l="l" t="t" r="r" b="b"/>
            <a:pathLst>
              <a:path w="1287315" h="3630888">
                <a:moveTo>
                  <a:pt x="0" y="0"/>
                </a:moveTo>
                <a:lnTo>
                  <a:pt x="1287314" y="0"/>
                </a:lnTo>
                <a:lnTo>
                  <a:pt x="1287314" y="3630888"/>
                </a:lnTo>
                <a:lnTo>
                  <a:pt x="0" y="3630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52874" y="3176171"/>
            <a:ext cx="2837346" cy="1967329"/>
          </a:xfrm>
          <a:custGeom>
            <a:avLst/>
            <a:gdLst/>
            <a:ahLst/>
            <a:cxnLst/>
            <a:rect l="l" t="t" r="r" b="b"/>
            <a:pathLst>
              <a:path w="2837346" h="1967329">
                <a:moveTo>
                  <a:pt x="0" y="0"/>
                </a:moveTo>
                <a:lnTo>
                  <a:pt x="2837347" y="0"/>
                </a:lnTo>
                <a:lnTo>
                  <a:pt x="2837347" y="1967329"/>
                </a:lnTo>
                <a:lnTo>
                  <a:pt x="0" y="1967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l="-60488" b="-109156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58489" y="5743575"/>
            <a:ext cx="17352023" cy="3648075"/>
            <a:chOff x="0" y="0"/>
            <a:chExt cx="6059953" cy="1274040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5967243" cy="1181329"/>
            </a:xfrm>
            <a:custGeom>
              <a:avLst/>
              <a:gdLst/>
              <a:ahLst/>
              <a:cxnLst/>
              <a:rect l="l" t="t" r="r" b="b"/>
              <a:pathLst>
                <a:path w="5967243" h="1181329">
                  <a:moveTo>
                    <a:pt x="0" y="1126720"/>
                  </a:moveTo>
                  <a:lnTo>
                    <a:pt x="0" y="1181329"/>
                  </a:lnTo>
                  <a:lnTo>
                    <a:pt x="5967243" y="1181329"/>
                  </a:lnTo>
                  <a:lnTo>
                    <a:pt x="5967243" y="0"/>
                  </a:lnTo>
                  <a:lnTo>
                    <a:pt x="5912633" y="0"/>
                  </a:lnTo>
                  <a:lnTo>
                    <a:pt x="5912633" y="112672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5992643" cy="1206729"/>
            </a:xfrm>
            <a:custGeom>
              <a:avLst/>
              <a:gdLst/>
              <a:ahLst/>
              <a:cxnLst/>
              <a:rect l="l" t="t" r="r" b="b"/>
              <a:pathLst>
                <a:path w="5992643" h="1206729">
                  <a:moveTo>
                    <a:pt x="5925333" y="0"/>
                  </a:moveTo>
                  <a:lnTo>
                    <a:pt x="5925333" y="12700"/>
                  </a:lnTo>
                  <a:lnTo>
                    <a:pt x="5979943" y="12700"/>
                  </a:lnTo>
                  <a:lnTo>
                    <a:pt x="5979943" y="1194029"/>
                  </a:lnTo>
                  <a:lnTo>
                    <a:pt x="12700" y="1194029"/>
                  </a:lnTo>
                  <a:lnTo>
                    <a:pt x="12700" y="1139420"/>
                  </a:lnTo>
                  <a:lnTo>
                    <a:pt x="0" y="1139420"/>
                  </a:lnTo>
                  <a:lnTo>
                    <a:pt x="0" y="1206729"/>
                  </a:lnTo>
                  <a:lnTo>
                    <a:pt x="5992643" y="1206729"/>
                  </a:lnTo>
                  <a:lnTo>
                    <a:pt x="5992643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5967243" cy="1181330"/>
            </a:xfrm>
            <a:custGeom>
              <a:avLst/>
              <a:gdLst/>
              <a:ahLst/>
              <a:cxnLst/>
              <a:rect l="l" t="t" r="r" b="b"/>
              <a:pathLst>
                <a:path w="5967243" h="1181330">
                  <a:moveTo>
                    <a:pt x="0" y="0"/>
                  </a:moveTo>
                  <a:lnTo>
                    <a:pt x="5967243" y="0"/>
                  </a:lnTo>
                  <a:lnTo>
                    <a:pt x="5967243" y="1181330"/>
                  </a:lnTo>
                  <a:lnTo>
                    <a:pt x="0" y="1181330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992644" cy="1206730"/>
            </a:xfrm>
            <a:custGeom>
              <a:avLst/>
              <a:gdLst/>
              <a:ahLst/>
              <a:cxnLst/>
              <a:rect l="l" t="t" r="r" b="b"/>
              <a:pathLst>
                <a:path w="5992644" h="1206730">
                  <a:moveTo>
                    <a:pt x="80010" y="1206730"/>
                  </a:moveTo>
                  <a:lnTo>
                    <a:pt x="5992644" y="1206730"/>
                  </a:lnTo>
                  <a:lnTo>
                    <a:pt x="5992644" y="80010"/>
                  </a:lnTo>
                  <a:lnTo>
                    <a:pt x="5992644" y="67310"/>
                  </a:lnTo>
                  <a:lnTo>
                    <a:pt x="5992644" y="0"/>
                  </a:lnTo>
                  <a:lnTo>
                    <a:pt x="0" y="0"/>
                  </a:lnTo>
                  <a:lnTo>
                    <a:pt x="0" y="1206730"/>
                  </a:lnTo>
                  <a:lnTo>
                    <a:pt x="67310" y="1206730"/>
                  </a:lnTo>
                  <a:lnTo>
                    <a:pt x="80010" y="1206730"/>
                  </a:lnTo>
                  <a:close/>
                  <a:moveTo>
                    <a:pt x="12700" y="12700"/>
                  </a:moveTo>
                  <a:lnTo>
                    <a:pt x="5979943" y="12700"/>
                  </a:lnTo>
                  <a:lnTo>
                    <a:pt x="5979943" y="1194030"/>
                  </a:lnTo>
                  <a:lnTo>
                    <a:pt x="12700" y="119403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1588842" y="236113"/>
            <a:ext cx="2513353" cy="2742746"/>
          </a:xfrm>
          <a:custGeom>
            <a:avLst/>
            <a:gdLst/>
            <a:ahLst/>
            <a:cxnLst/>
            <a:rect l="l" t="t" r="r" b="b"/>
            <a:pathLst>
              <a:path w="2513353" h="2742746">
                <a:moveTo>
                  <a:pt x="0" y="0"/>
                </a:moveTo>
                <a:lnTo>
                  <a:pt x="2513353" y="0"/>
                </a:lnTo>
                <a:lnTo>
                  <a:pt x="2513353" y="2742747"/>
                </a:lnTo>
                <a:lnTo>
                  <a:pt x="0" y="27427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47557" y="379055"/>
            <a:ext cx="2044320" cy="1895642"/>
          </a:xfrm>
          <a:custGeom>
            <a:avLst/>
            <a:gdLst/>
            <a:ahLst/>
            <a:cxnLst/>
            <a:rect l="l" t="t" r="r" b="b"/>
            <a:pathLst>
              <a:path w="2044320" h="1895642">
                <a:moveTo>
                  <a:pt x="0" y="0"/>
                </a:moveTo>
                <a:lnTo>
                  <a:pt x="2044320" y="0"/>
                </a:lnTo>
                <a:lnTo>
                  <a:pt x="2044320" y="1895642"/>
                </a:lnTo>
                <a:lnTo>
                  <a:pt x="0" y="18956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47594" y="1069363"/>
            <a:ext cx="999963" cy="2259899"/>
          </a:xfrm>
          <a:custGeom>
            <a:avLst/>
            <a:gdLst/>
            <a:ahLst/>
            <a:cxnLst/>
            <a:rect l="l" t="t" r="r" b="b"/>
            <a:pathLst>
              <a:path w="999963" h="2259899">
                <a:moveTo>
                  <a:pt x="0" y="0"/>
                </a:moveTo>
                <a:lnTo>
                  <a:pt x="999963" y="0"/>
                </a:lnTo>
                <a:lnTo>
                  <a:pt x="999963" y="2259900"/>
                </a:lnTo>
                <a:lnTo>
                  <a:pt x="0" y="2259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3342006"/>
            <a:ext cx="8254434" cy="93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-27">
                <a:solidFill>
                  <a:srgbClr val="FFFAED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I. GIỚI THIỆU ĐỀ TÀI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8629" y="6238875"/>
            <a:ext cx="16011743" cy="189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3630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Hệ thống liên tục đo và xử lí để nhiệt độ luôn duy trì trong khoảng thích hợp. Nếu nhiệt độ lớn hơn 30 độ C thì quạt sẽ quay, và nếu nhiệt độ bé hơn 27 độ C thì đèn sưởi sẽ được bật. Nhiệt độ được hiển thị lên màn hình để theo dõi.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0" y="2503586"/>
            <a:ext cx="17145000" cy="6954809"/>
            <a:chOff x="0" y="0"/>
            <a:chExt cx="5987653" cy="2428871"/>
          </a:xfrm>
        </p:grpSpPr>
        <p:sp>
          <p:nvSpPr>
            <p:cNvPr id="3" name="Freeform 3"/>
            <p:cNvSpPr/>
            <p:nvPr/>
          </p:nvSpPr>
          <p:spPr>
            <a:xfrm>
              <a:off x="80010" y="80010"/>
              <a:ext cx="5894944" cy="2336161"/>
            </a:xfrm>
            <a:custGeom>
              <a:avLst/>
              <a:gdLst/>
              <a:ahLst/>
              <a:cxnLst/>
              <a:rect l="l" t="t" r="r" b="b"/>
              <a:pathLst>
                <a:path w="5894944" h="2336161">
                  <a:moveTo>
                    <a:pt x="0" y="2281551"/>
                  </a:moveTo>
                  <a:lnTo>
                    <a:pt x="0" y="2336161"/>
                  </a:lnTo>
                  <a:lnTo>
                    <a:pt x="5894944" y="2336161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281551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7310" y="67310"/>
              <a:ext cx="5920344" cy="2361561"/>
            </a:xfrm>
            <a:custGeom>
              <a:avLst/>
              <a:gdLst/>
              <a:ahLst/>
              <a:cxnLst/>
              <a:rect l="l" t="t" r="r" b="b"/>
              <a:pathLst>
                <a:path w="5920344" h="2361561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348861"/>
                  </a:lnTo>
                  <a:lnTo>
                    <a:pt x="12700" y="2348861"/>
                  </a:lnTo>
                  <a:lnTo>
                    <a:pt x="12700" y="2294251"/>
                  </a:lnTo>
                  <a:lnTo>
                    <a:pt x="0" y="2294251"/>
                  </a:lnTo>
                  <a:lnTo>
                    <a:pt x="0" y="2361561"/>
                  </a:lnTo>
                  <a:lnTo>
                    <a:pt x="5920344" y="2361561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5894943" cy="2336161"/>
            </a:xfrm>
            <a:custGeom>
              <a:avLst/>
              <a:gdLst/>
              <a:ahLst/>
              <a:cxnLst/>
              <a:rect l="l" t="t" r="r" b="b"/>
              <a:pathLst>
                <a:path w="5894943" h="2336161">
                  <a:moveTo>
                    <a:pt x="0" y="0"/>
                  </a:moveTo>
                  <a:lnTo>
                    <a:pt x="5894943" y="0"/>
                  </a:lnTo>
                  <a:lnTo>
                    <a:pt x="5894943" y="2336161"/>
                  </a:lnTo>
                  <a:lnTo>
                    <a:pt x="0" y="2336161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920344" cy="2361561"/>
            </a:xfrm>
            <a:custGeom>
              <a:avLst/>
              <a:gdLst/>
              <a:ahLst/>
              <a:cxnLst/>
              <a:rect l="l" t="t" r="r" b="b"/>
              <a:pathLst>
                <a:path w="5920344" h="2361561">
                  <a:moveTo>
                    <a:pt x="80010" y="2361561"/>
                  </a:moveTo>
                  <a:lnTo>
                    <a:pt x="5920344" y="2361561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361561"/>
                  </a:lnTo>
                  <a:lnTo>
                    <a:pt x="67310" y="2361561"/>
                  </a:lnTo>
                  <a:lnTo>
                    <a:pt x="80010" y="2361561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348861"/>
                  </a:lnTo>
                  <a:lnTo>
                    <a:pt x="12700" y="234886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915118" y="3763680"/>
            <a:ext cx="5440240" cy="4114800"/>
          </a:xfrm>
          <a:custGeom>
            <a:avLst/>
            <a:gdLst/>
            <a:ahLst/>
            <a:cxnLst/>
            <a:rect l="l" t="t" r="r" b="b"/>
            <a:pathLst>
              <a:path w="5440240" h="411480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5985" y="5076825"/>
            <a:ext cx="8751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2. Mục đích: Duy trì nhiệt độ ổn định.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500" y="677228"/>
            <a:ext cx="15621000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85985" y="6365751"/>
            <a:ext cx="1173371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3. Ngõ vào/ra: 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- Ngõ vào: Cảm biến nhiệt độ, nút nhấn.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- Ngõ ra: LCD, Led đơn, quạt, đèn sưởi. </a:t>
            </a:r>
          </a:p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endParaRPr lang="en-US" sz="3400" spc="-16">
              <a:solidFill>
                <a:srgbClr val="000001"/>
              </a:solidFill>
              <a:latin typeface="Bricolage Grotesque 36" panose="020B0605040402000204"/>
              <a:ea typeface="Bricolage Grotesque 36" panose="020B0605040402000204"/>
              <a:cs typeface="Bricolage Grotesque 36" panose="020B0605040402000204"/>
              <a:sym typeface="Bricolage Grotesque 36" panose="020B060504040200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85985" y="3481652"/>
            <a:ext cx="8913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1. Tên sản phẩm: Hệ thống kiểm soát nhiệt độ.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500" y="989982"/>
            <a:ext cx="15621000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AED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II. REQUIREMENTS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0" y="1580124"/>
            <a:ext cx="17145000" cy="8706876"/>
            <a:chOff x="0" y="0"/>
            <a:chExt cx="5987653" cy="3040756"/>
          </a:xfrm>
        </p:grpSpPr>
        <p:sp>
          <p:nvSpPr>
            <p:cNvPr id="3" name="Freeform 3"/>
            <p:cNvSpPr/>
            <p:nvPr/>
          </p:nvSpPr>
          <p:spPr>
            <a:xfrm>
              <a:off x="80010" y="80010"/>
              <a:ext cx="5894944" cy="2948045"/>
            </a:xfrm>
            <a:custGeom>
              <a:avLst/>
              <a:gdLst/>
              <a:ahLst/>
              <a:cxnLst/>
              <a:rect l="l" t="t" r="r" b="b"/>
              <a:pathLst>
                <a:path w="5894944" h="2948045">
                  <a:moveTo>
                    <a:pt x="0" y="2893435"/>
                  </a:moveTo>
                  <a:lnTo>
                    <a:pt x="0" y="2948045"/>
                  </a:lnTo>
                  <a:lnTo>
                    <a:pt x="5894944" y="2948045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893435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7310" y="67310"/>
              <a:ext cx="5920344" cy="2973445"/>
            </a:xfrm>
            <a:custGeom>
              <a:avLst/>
              <a:gdLst/>
              <a:ahLst/>
              <a:cxnLst/>
              <a:rect l="l" t="t" r="r" b="b"/>
              <a:pathLst>
                <a:path w="5920344" h="2973445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960745"/>
                  </a:lnTo>
                  <a:lnTo>
                    <a:pt x="12700" y="2960745"/>
                  </a:lnTo>
                  <a:lnTo>
                    <a:pt x="12700" y="2906135"/>
                  </a:lnTo>
                  <a:lnTo>
                    <a:pt x="0" y="2906135"/>
                  </a:lnTo>
                  <a:lnTo>
                    <a:pt x="0" y="2973445"/>
                  </a:lnTo>
                  <a:lnTo>
                    <a:pt x="5920344" y="2973445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5894943" cy="2948045"/>
            </a:xfrm>
            <a:custGeom>
              <a:avLst/>
              <a:gdLst/>
              <a:ahLst/>
              <a:cxnLst/>
              <a:rect l="l" t="t" r="r" b="b"/>
              <a:pathLst>
                <a:path w="5894943" h="2948045">
                  <a:moveTo>
                    <a:pt x="0" y="0"/>
                  </a:moveTo>
                  <a:lnTo>
                    <a:pt x="5894943" y="0"/>
                  </a:lnTo>
                  <a:lnTo>
                    <a:pt x="5894943" y="2948045"/>
                  </a:lnTo>
                  <a:lnTo>
                    <a:pt x="0" y="2948045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920344" cy="2973445"/>
            </a:xfrm>
            <a:custGeom>
              <a:avLst/>
              <a:gdLst/>
              <a:ahLst/>
              <a:cxnLst/>
              <a:rect l="l" t="t" r="r" b="b"/>
              <a:pathLst>
                <a:path w="5920344" h="2973445">
                  <a:moveTo>
                    <a:pt x="80010" y="2973445"/>
                  </a:moveTo>
                  <a:lnTo>
                    <a:pt x="5920344" y="2973445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973445"/>
                  </a:lnTo>
                  <a:lnTo>
                    <a:pt x="67310" y="2973445"/>
                  </a:lnTo>
                  <a:lnTo>
                    <a:pt x="80010" y="2973445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960745"/>
                  </a:lnTo>
                  <a:lnTo>
                    <a:pt x="12700" y="296074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85985" y="5216651"/>
            <a:ext cx="1536851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5. Chức năng: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 - Đo, hiển thị nhiệt độ.</a:t>
            </a:r>
          </a:p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 - Duy trì nhiệt độ luôn nằm trong khoảng 27-30 độ 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3500" y="677228"/>
            <a:ext cx="15621000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0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85985" y="7531226"/>
            <a:ext cx="1173371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6. Hiệu năng</a:t>
            </a:r>
          </a:p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 - Đo nhiệt độ với sai số 0.5 độ 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5985" y="1967134"/>
            <a:ext cx="1554807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4. Trường hợp sử dụng: 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- Khi cấp nguồn, cảm biến kích hoạt đo nhiệt độ và hiển thị thông số trên LCD.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- Khi bấm nút thì sẽ kích hoạt đèn nền LCD. </a:t>
            </a:r>
          </a:p>
          <a:p>
            <a:pPr algn="l">
              <a:lnSpc>
                <a:spcPts val="4760"/>
              </a:lnSpc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- Khi nhiệt độ trên 30 độ sẽ kích hoạt quạt để tản nhiệt không khí.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  - Khi nhiệt độ dưới 27 độ sẽ kích hoạt đèn để làm ấm không khí.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500" y="587057"/>
            <a:ext cx="15621000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AED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II. REQUIREMENTS</a:t>
            </a:r>
          </a:p>
        </p:txBody>
      </p:sp>
      <p:sp>
        <p:nvSpPr>
          <p:cNvPr id="12" name="Freeform 12"/>
          <p:cNvSpPr/>
          <p:nvPr/>
        </p:nvSpPr>
        <p:spPr>
          <a:xfrm rot="1655060">
            <a:off x="13163554" y="5756727"/>
            <a:ext cx="3429192" cy="3179796"/>
          </a:xfrm>
          <a:custGeom>
            <a:avLst/>
            <a:gdLst/>
            <a:ahLst/>
            <a:cxnLst/>
            <a:rect l="l" t="t" r="r" b="b"/>
            <a:pathLst>
              <a:path w="3429192" h="3179796">
                <a:moveTo>
                  <a:pt x="0" y="0"/>
                </a:moveTo>
                <a:lnTo>
                  <a:pt x="3429192" y="0"/>
                </a:lnTo>
                <a:lnTo>
                  <a:pt x="3429192" y="3179796"/>
                </a:lnTo>
                <a:lnTo>
                  <a:pt x="0" y="317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0550" y="1580124"/>
            <a:ext cx="17145000" cy="8706876"/>
            <a:chOff x="0" y="0"/>
            <a:chExt cx="5987653" cy="3040756"/>
          </a:xfrm>
        </p:grpSpPr>
        <p:sp>
          <p:nvSpPr>
            <p:cNvPr id="3" name="Freeform 3"/>
            <p:cNvSpPr/>
            <p:nvPr/>
          </p:nvSpPr>
          <p:spPr>
            <a:xfrm>
              <a:off x="80010" y="80010"/>
              <a:ext cx="5894944" cy="2948045"/>
            </a:xfrm>
            <a:custGeom>
              <a:avLst/>
              <a:gdLst/>
              <a:ahLst/>
              <a:cxnLst/>
              <a:rect l="l" t="t" r="r" b="b"/>
              <a:pathLst>
                <a:path w="5894944" h="2948045">
                  <a:moveTo>
                    <a:pt x="0" y="2893435"/>
                  </a:moveTo>
                  <a:lnTo>
                    <a:pt x="0" y="2948045"/>
                  </a:lnTo>
                  <a:lnTo>
                    <a:pt x="5894944" y="2948045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893435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7310" y="67310"/>
              <a:ext cx="5920344" cy="2973445"/>
            </a:xfrm>
            <a:custGeom>
              <a:avLst/>
              <a:gdLst/>
              <a:ahLst/>
              <a:cxnLst/>
              <a:rect l="l" t="t" r="r" b="b"/>
              <a:pathLst>
                <a:path w="5920344" h="2973445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960745"/>
                  </a:lnTo>
                  <a:lnTo>
                    <a:pt x="12700" y="2960745"/>
                  </a:lnTo>
                  <a:lnTo>
                    <a:pt x="12700" y="2906135"/>
                  </a:lnTo>
                  <a:lnTo>
                    <a:pt x="0" y="2906135"/>
                  </a:lnTo>
                  <a:lnTo>
                    <a:pt x="0" y="2973445"/>
                  </a:lnTo>
                  <a:lnTo>
                    <a:pt x="5920344" y="2973445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5894943" cy="2948045"/>
            </a:xfrm>
            <a:custGeom>
              <a:avLst/>
              <a:gdLst/>
              <a:ahLst/>
              <a:cxnLst/>
              <a:rect l="l" t="t" r="r" b="b"/>
              <a:pathLst>
                <a:path w="5894943" h="2948045">
                  <a:moveTo>
                    <a:pt x="0" y="0"/>
                  </a:moveTo>
                  <a:lnTo>
                    <a:pt x="5894943" y="0"/>
                  </a:lnTo>
                  <a:lnTo>
                    <a:pt x="5894943" y="2948045"/>
                  </a:lnTo>
                  <a:lnTo>
                    <a:pt x="0" y="2948045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920344" cy="2973445"/>
            </a:xfrm>
            <a:custGeom>
              <a:avLst/>
              <a:gdLst/>
              <a:ahLst/>
              <a:cxnLst/>
              <a:rect l="l" t="t" r="r" b="b"/>
              <a:pathLst>
                <a:path w="5920344" h="2973445">
                  <a:moveTo>
                    <a:pt x="80010" y="2973445"/>
                  </a:moveTo>
                  <a:lnTo>
                    <a:pt x="5920344" y="2973445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973445"/>
                  </a:lnTo>
                  <a:lnTo>
                    <a:pt x="67310" y="2973445"/>
                  </a:lnTo>
                  <a:lnTo>
                    <a:pt x="80010" y="2973445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960745"/>
                  </a:lnTo>
                  <a:lnTo>
                    <a:pt x="12700" y="296074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319987" y="6465774"/>
            <a:ext cx="2792526" cy="2792526"/>
          </a:xfrm>
          <a:custGeom>
            <a:avLst/>
            <a:gdLst/>
            <a:ahLst/>
            <a:cxnLst/>
            <a:rect l="l" t="t" r="r" b="b"/>
            <a:pathLst>
              <a:path w="2792526" h="2792526">
                <a:moveTo>
                  <a:pt x="0" y="0"/>
                </a:moveTo>
                <a:lnTo>
                  <a:pt x="2792526" y="0"/>
                </a:lnTo>
                <a:lnTo>
                  <a:pt x="2792526" y="2792526"/>
                </a:lnTo>
                <a:lnTo>
                  <a:pt x="0" y="279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39700" y="2179696"/>
            <a:ext cx="3332942" cy="2681590"/>
          </a:xfrm>
          <a:custGeom>
            <a:avLst/>
            <a:gdLst/>
            <a:ahLst/>
            <a:cxnLst/>
            <a:rect l="l" t="t" r="r" b="b"/>
            <a:pathLst>
              <a:path w="3332942" h="2681590">
                <a:moveTo>
                  <a:pt x="0" y="0"/>
                </a:moveTo>
                <a:lnTo>
                  <a:pt x="3332942" y="0"/>
                </a:lnTo>
                <a:lnTo>
                  <a:pt x="3332942" y="2681590"/>
                </a:lnTo>
                <a:lnTo>
                  <a:pt x="0" y="268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6268" y="4366793"/>
            <a:ext cx="153685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8. Công suất: Tiêu thụ dưới 1W.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677228"/>
            <a:ext cx="15621000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0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586268" y="6201626"/>
            <a:ext cx="117337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9. Kích thước/cân nặng: 10x12x3cm, dưới 300g.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6268" y="2683408"/>
            <a:ext cx="155480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7. Giá thành: Dưới 200 ngàn đồng.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3500" y="587057"/>
            <a:ext cx="15621000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AED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II. REQUIREMENTS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6268" y="7886916"/>
            <a:ext cx="96887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10. Cài đặt: dùng adapter cấp nguồn 9V và sử dụng.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-114300"/>
            <a:ext cx="9782728" cy="10668000"/>
            <a:chOff x="0" y="0"/>
            <a:chExt cx="2576521" cy="2809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6521" cy="2809679"/>
            </a:xfrm>
            <a:custGeom>
              <a:avLst/>
              <a:gdLst/>
              <a:ahLst/>
              <a:cxnLst/>
              <a:rect l="l" t="t" r="r" b="b"/>
              <a:pathLst>
                <a:path w="2576521" h="2809679">
                  <a:moveTo>
                    <a:pt x="0" y="0"/>
                  </a:moveTo>
                  <a:lnTo>
                    <a:pt x="2576521" y="0"/>
                  </a:lnTo>
                  <a:lnTo>
                    <a:pt x="2576521" y="2809679"/>
                  </a:lnTo>
                  <a:lnTo>
                    <a:pt x="0" y="2809679"/>
                  </a:lnTo>
                  <a:close/>
                </a:path>
              </a:pathLst>
            </a:custGeom>
            <a:solidFill>
              <a:srgbClr val="B941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76521" cy="2838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9338" y="3055567"/>
            <a:ext cx="7763052" cy="5172134"/>
          </a:xfrm>
          <a:custGeom>
            <a:avLst/>
            <a:gdLst/>
            <a:ahLst/>
            <a:cxnLst/>
            <a:rect l="l" t="t" r="r" b="b"/>
            <a:pathLst>
              <a:path w="7763052" h="5172134">
                <a:moveTo>
                  <a:pt x="0" y="0"/>
                </a:moveTo>
                <a:lnTo>
                  <a:pt x="7763052" y="0"/>
                </a:lnTo>
                <a:lnTo>
                  <a:pt x="7763052" y="5172133"/>
                </a:lnTo>
                <a:lnTo>
                  <a:pt x="0" y="517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960120"/>
            <a:ext cx="9144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>
                <a:solidFill>
                  <a:srgbClr val="FFFAED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III. CONSTRAINTS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4890" y="1623117"/>
            <a:ext cx="11430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00"/>
              </a:lnSpc>
            </a:pPr>
            <a:r>
              <a:rPr lang="en-US" sz="4500" b="1">
                <a:solidFill>
                  <a:srgbClr val="B94100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4890" y="3385243"/>
            <a:ext cx="11430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00"/>
              </a:lnSpc>
            </a:pPr>
            <a:r>
              <a:rPr lang="en-US" sz="4500" b="1">
                <a:solidFill>
                  <a:srgbClr val="B94100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4890" y="5145062"/>
            <a:ext cx="11430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00"/>
              </a:lnSpc>
            </a:pPr>
            <a:r>
              <a:rPr lang="en-US" sz="4500" b="1">
                <a:solidFill>
                  <a:srgbClr val="B94100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3940" y="7139305"/>
            <a:ext cx="11430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00"/>
              </a:lnSpc>
            </a:pPr>
            <a:r>
              <a:rPr lang="en-US" sz="4500" b="1">
                <a:solidFill>
                  <a:srgbClr val="B94100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0724" y="2166678"/>
            <a:ext cx="71260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Sai số nhiệt độ nhỏ hơn 0.5 độ 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7890" y="3928168"/>
            <a:ext cx="695922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Giá thành nhỏ hơn 200 ngàn đồng.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77890" y="5687987"/>
            <a:ext cx="65585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Công suất tiêu thụ thấp hơn 1W.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0724" y="7647310"/>
            <a:ext cx="65585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3400" spc="-16">
                <a:solidFill>
                  <a:srgbClr val="000001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Tuổi thọ bền tối thiểu 3 năm.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6406" y="135016"/>
            <a:ext cx="10887558" cy="10016967"/>
          </a:xfrm>
          <a:custGeom>
            <a:avLst/>
            <a:gdLst/>
            <a:ahLst/>
            <a:cxnLst/>
            <a:rect l="l" t="t" r="r" b="b"/>
            <a:pathLst>
              <a:path w="10887558" h="10016967">
                <a:moveTo>
                  <a:pt x="0" y="0"/>
                </a:moveTo>
                <a:lnTo>
                  <a:pt x="10887559" y="0"/>
                </a:lnTo>
                <a:lnTo>
                  <a:pt x="10887559" y="10016968"/>
                </a:lnTo>
                <a:lnTo>
                  <a:pt x="0" y="1001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" r="-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1019" y="4654899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300" y="1487350"/>
            <a:ext cx="598408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FFFAED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IV. BLOCK DIAGRAM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6365" y="1321296"/>
          <a:ext cx="17195269" cy="8640827"/>
        </p:xfrm>
        <a:graphic>
          <a:graphicData uri="http://schemas.openxmlformats.org/drawingml/2006/table">
            <a:tbl>
              <a:tblPr/>
              <a:tblGrid>
                <a:gridCol w="571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1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8699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grandir Bold" panose="00000500000000000000"/>
                          <a:ea typeface="Agrandir Bold" panose="00000500000000000000"/>
                          <a:cs typeface="Agrandir Bold" panose="00000500000000000000"/>
                          <a:sym typeface="Agrandir Bold" panose="00000500000000000000"/>
                        </a:rPr>
                        <a:t>Thiết bị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grandir Bold" panose="00000500000000000000"/>
                          <a:ea typeface="Agrandir Bold" panose="00000500000000000000"/>
                          <a:cs typeface="Agrandir Bold" panose="00000500000000000000"/>
                          <a:sym typeface="Agrandir Bold" panose="00000500000000000000"/>
                        </a:rPr>
                        <a:t>Giao tiếp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Agrandir Bold" panose="00000500000000000000"/>
                          <a:ea typeface="Agrandir Bold" panose="00000500000000000000"/>
                          <a:cs typeface="Agrandir Bold" panose="00000500000000000000"/>
                          <a:sym typeface="Agrandir Bold" panose="00000500000000000000"/>
                        </a:rPr>
                        <a:t>Tên thiết bị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34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LCD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GPIOx6 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LCD ký tự 16x2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18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Cảm biến nhiệt độ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ADCx1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LM35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5425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LED đơn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LED đơn 5mm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355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Quạt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Quạt 9V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986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Đèn 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Đèn 9V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355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Nút nhấn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Nút nhấn 2 chân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9355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Mạch nạp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UARTx1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USB UART TTL FT232RL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869761" y="123825"/>
            <a:ext cx="1654847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</a:pPr>
            <a:r>
              <a:rPr lang="en-US" sz="7200" b="1">
                <a:solidFill>
                  <a:srgbClr val="000000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V. HARDWARE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840774" y="1720226"/>
          <a:ext cx="14337515" cy="4606903"/>
        </p:xfrm>
        <a:graphic>
          <a:graphicData uri="http://schemas.openxmlformats.org/drawingml/2006/table">
            <a:tbl>
              <a:tblPr/>
              <a:tblGrid>
                <a:gridCol w="7285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929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grandir Bold" panose="00000500000000000000"/>
                          <a:ea typeface="Agrandir Bold" panose="00000500000000000000"/>
                          <a:cs typeface="Agrandir Bold" panose="00000500000000000000"/>
                          <a:sym typeface="Agrandir Bold" panose="00000500000000000000"/>
                        </a:rPr>
                        <a:t>Ngoại vi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Agrandir Bold" panose="00000500000000000000"/>
                          <a:ea typeface="Agrandir Bold" panose="00000500000000000000"/>
                          <a:cs typeface="Agrandir Bold" panose="00000500000000000000"/>
                          <a:sym typeface="Agrandir Bold" panose="00000500000000000000"/>
                        </a:rPr>
                        <a:t>Số lượng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5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ADC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181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GPIO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6181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UART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 panose="00000500000000000000"/>
                          <a:ea typeface="Agrandir" panose="00000500000000000000"/>
                          <a:cs typeface="Agrandir" panose="00000500000000000000"/>
                          <a:sym typeface="Agrandir" panose="00000500000000000000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6724073" y="6584305"/>
            <a:ext cx="2768628" cy="3015337"/>
          </a:xfrm>
          <a:custGeom>
            <a:avLst/>
            <a:gdLst/>
            <a:ahLst/>
            <a:cxnLst/>
            <a:rect l="l" t="t" r="r" b="b"/>
            <a:pathLst>
              <a:path w="2768628" h="3015337">
                <a:moveTo>
                  <a:pt x="0" y="0"/>
                </a:moveTo>
                <a:lnTo>
                  <a:pt x="2768628" y="0"/>
                </a:lnTo>
                <a:lnTo>
                  <a:pt x="2768628" y="3015337"/>
                </a:lnTo>
                <a:lnTo>
                  <a:pt x="0" y="301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9761" y="389447"/>
            <a:ext cx="16548478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>
                <a:solidFill>
                  <a:srgbClr val="000000"/>
                </a:solidFill>
                <a:latin typeface="Bricolage Grotesque 36 Ultra-Bold" panose="020B0605040402000204"/>
                <a:ea typeface="Bricolage Grotesque 36 Ultra-Bold" panose="020B0605040402000204"/>
                <a:cs typeface="Bricolage Grotesque 36 Ultra-Bold" panose="020B0605040402000204"/>
                <a:sym typeface="Bricolage Grotesque 36 Ultra-Bold" panose="020B0605040402000204"/>
              </a:rPr>
              <a:t>VI. MCU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703" y="8976707"/>
            <a:ext cx="585431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 spc="-18">
                <a:solidFill>
                  <a:srgbClr val="000000"/>
                </a:solidFill>
                <a:latin typeface="Bricolage Grotesque 36 Bold" panose="020B0605040402000204"/>
                <a:ea typeface="Bricolage Grotesque 36 Bold" panose="020B0605040402000204"/>
                <a:cs typeface="Bricolage Grotesque 36 Bold" panose="020B0605040402000204"/>
                <a:sym typeface="Bricolage Grotesque 36 Bold" panose="020B0605040402000204"/>
              </a:rPr>
              <a:t>  ATmega328p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3766" y="6641287"/>
            <a:ext cx="62678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Giá rẻ, ổn định, giao tiếp linh hoạt.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28711" y="7755885"/>
            <a:ext cx="766226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Khả năng lập trình linh họat (Arduino IDE).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3766" y="8965565"/>
            <a:ext cx="578977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Bricolage Grotesque 36" panose="020B0605040402000204"/>
                <a:ea typeface="Bricolage Grotesque 36" panose="020B0605040402000204"/>
                <a:cs typeface="Bricolage Grotesque 36" panose="020B0605040402000204"/>
                <a:sym typeface="Bricolage Grotesque 36" panose="020B0605040402000204"/>
              </a:rPr>
              <a:t>Phổ biến, cộng đồng hỗ trợ lớn.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515</Words>
  <Application>Microsoft Office PowerPoint</Application>
  <PresentationFormat>Custom</PresentationFormat>
  <Paragraphs>97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Bricolage Grotesque 36 Ultra-Bold</vt:lpstr>
      <vt:lpstr>Agrandir</vt:lpstr>
      <vt:lpstr>Bricolage Grotesque 36</vt:lpstr>
      <vt:lpstr>Agrandir Bold</vt:lpstr>
      <vt:lpstr>Open Sauce</vt:lpstr>
      <vt:lpstr>Arial</vt:lpstr>
      <vt:lpstr>Bricolage Grotesque 36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Waves Education Presentation in 0 Green Style</dc:title>
  <dc:creator/>
  <cp:lastModifiedBy>1</cp:lastModifiedBy>
  <cp:revision>4</cp:revision>
  <dcterms:created xsi:type="dcterms:W3CDTF">2006-08-16T00:00:00Z</dcterms:created>
  <dcterms:modified xsi:type="dcterms:W3CDTF">2024-12-11T02:36:34Z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4E3779FC485F4AC2B9C8EC8A9E9EE6FA_12</vt:lpwstr>
  </property>
  <property fmtid="{D5CDD505-2E9C-101B-9397-08002B2CF9AE}" pid="3" name="KSOProductBuildVer">
    <vt:lpwstr>1033-12.2.0.19307</vt:lpwstr>
  </property>
</Properties>
</file>